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2" r:id="rId3"/>
    <p:sldId id="263" r:id="rId4"/>
    <p:sldId id="264" r:id="rId5"/>
    <p:sldId id="265"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786B66-CF30-4659-A8F0-37A6D12A0E6E}" type="datetimeFigureOut">
              <a:rPr lang="en-US" smtClean="0"/>
              <a:t>20/10/2021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85753-96EA-4C7C-9C53-8972EE77BD0B}" type="slidenum">
              <a:rPr lang="en-US" smtClean="0"/>
              <a:t>‹#›</a:t>
            </a:fld>
            <a:endParaRPr lang="en-US"/>
          </a:p>
        </p:txBody>
      </p:sp>
    </p:spTree>
    <p:extLst>
      <p:ext uri="{BB962C8B-B14F-4D97-AF65-F5344CB8AC3E}">
        <p14:creationId xmlns:p14="http://schemas.microsoft.com/office/powerpoint/2010/main" val="406069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D6C389-DBB3-4C28-85AE-307B36A5B461}" type="datetimeFigureOut">
              <a:rPr lang="en-US" smtClean="0"/>
              <a:t>20/10/2021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3504872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C389-DBB3-4C28-85AE-307B36A5B461}" type="datetimeFigureOut">
              <a:rPr lang="en-US" smtClean="0"/>
              <a:t>20/10/2021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528405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C389-DBB3-4C28-85AE-307B36A5B461}" type="datetimeFigureOut">
              <a:rPr lang="en-US" smtClean="0"/>
              <a:t>20/10/2021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251206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6C389-DBB3-4C28-85AE-307B36A5B461}" type="datetimeFigureOut">
              <a:rPr lang="en-US" smtClean="0"/>
              <a:t>20/10/2021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3601696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D6C389-DBB3-4C28-85AE-307B36A5B461}" type="datetimeFigureOut">
              <a:rPr lang="en-US" smtClean="0"/>
              <a:t>20/10/2021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135196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D6C389-DBB3-4C28-85AE-307B36A5B461}" type="datetimeFigureOut">
              <a:rPr lang="en-US" smtClean="0"/>
              <a:t>20/10/2021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243632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D6C389-DBB3-4C28-85AE-307B36A5B461}" type="datetimeFigureOut">
              <a:rPr lang="en-US" smtClean="0"/>
              <a:t>20/10/2021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15099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D6C389-DBB3-4C28-85AE-307B36A5B461}" type="datetimeFigureOut">
              <a:rPr lang="en-US" smtClean="0"/>
              <a:t>20/10/2021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167857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D6C389-DBB3-4C28-85AE-307B36A5B461}" type="datetimeFigureOut">
              <a:rPr lang="en-US" smtClean="0"/>
              <a:t>20/10/2021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2716308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6C389-DBB3-4C28-85AE-307B36A5B461}" type="datetimeFigureOut">
              <a:rPr lang="en-US" smtClean="0"/>
              <a:t>20/10/2021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225338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6C389-DBB3-4C28-85AE-307B36A5B461}" type="datetimeFigureOut">
              <a:rPr lang="en-US" smtClean="0"/>
              <a:t>20/10/2021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D244AD-1912-4348-B007-3C1F2E261D2F}" type="slidenum">
              <a:rPr lang="en-US" smtClean="0"/>
              <a:t>‹#›</a:t>
            </a:fld>
            <a:endParaRPr lang="en-US"/>
          </a:p>
        </p:txBody>
      </p:sp>
    </p:spTree>
    <p:extLst>
      <p:ext uri="{BB962C8B-B14F-4D97-AF65-F5344CB8AC3E}">
        <p14:creationId xmlns:p14="http://schemas.microsoft.com/office/powerpoint/2010/main" val="393186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6C389-DBB3-4C28-85AE-307B36A5B461}" type="datetimeFigureOut">
              <a:rPr lang="en-US" smtClean="0"/>
              <a:t>20/10/2021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244AD-1912-4348-B007-3C1F2E261D2F}" type="slidenum">
              <a:rPr lang="en-US" smtClean="0"/>
              <a:t>‹#›</a:t>
            </a:fld>
            <a:endParaRPr lang="en-US"/>
          </a:p>
        </p:txBody>
      </p:sp>
    </p:spTree>
    <p:extLst>
      <p:ext uri="{BB962C8B-B14F-4D97-AF65-F5344CB8AC3E}">
        <p14:creationId xmlns:p14="http://schemas.microsoft.com/office/powerpoint/2010/main" val="906878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4" name="Rectangle 3"/>
          <p:cNvSpPr/>
          <p:nvPr/>
        </p:nvSpPr>
        <p:spPr>
          <a:xfrm>
            <a:off x="15589" y="387241"/>
            <a:ext cx="9016571" cy="523220"/>
          </a:xfrm>
          <a:prstGeom prst="rect">
            <a:avLst/>
          </a:prstGeom>
        </p:spPr>
        <p:txBody>
          <a:bodyPr wrap="none">
            <a:spAutoFit/>
          </a:bodyPr>
          <a:lstStyle/>
          <a:p>
            <a:pPr algn="ctr"/>
            <a:r>
              <a:rPr lang="en-US" sz="2800" b="1" dirty="0" err="1" smtClean="0">
                <a:solidFill>
                  <a:srgbClr val="FF0000"/>
                </a:solidFill>
                <a:latin typeface="Times New Roman" panose="02020603050405020304" pitchFamily="18" charset="0"/>
                <a:cs typeface="Times New Roman" panose="02020603050405020304" pitchFamily="18" charset="0"/>
              </a:rPr>
              <a:t>TUẦN</a:t>
            </a:r>
            <a:r>
              <a:rPr lang="en-US" sz="2800" b="1" dirty="0" smtClean="0">
                <a:solidFill>
                  <a:srgbClr val="FF0000"/>
                </a:solidFill>
                <a:latin typeface="Times New Roman" panose="02020603050405020304" pitchFamily="18" charset="0"/>
                <a:cs typeface="Times New Roman" panose="02020603050405020304" pitchFamily="18" charset="0"/>
              </a:rPr>
              <a:t> 6, 7 </a:t>
            </a:r>
            <a:r>
              <a:rPr lang="en-US" sz="2800" b="1" dirty="0" err="1" smtClean="0">
                <a:solidFill>
                  <a:srgbClr val="FF0000"/>
                </a:solidFill>
                <a:latin typeface="Times New Roman" panose="02020603050405020304" pitchFamily="18" charset="0"/>
                <a:cs typeface="Times New Roman" panose="02020603050405020304" pitchFamily="18" charset="0"/>
              </a:rPr>
              <a:t>BÀI</a:t>
            </a:r>
            <a:r>
              <a:rPr lang="en-US" sz="2800" b="1" dirty="0" smtClean="0">
                <a:solidFill>
                  <a:srgbClr val="FF0000"/>
                </a:solidFill>
                <a:latin typeface="Times New Roman" panose="02020603050405020304" pitchFamily="18" charset="0"/>
                <a:cs typeface="Times New Roman" panose="02020603050405020304" pitchFamily="18" charset="0"/>
              </a:rPr>
              <a:t> TẬP NÂNG CAO DÀNH CHO HS GIỎI</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467544" y="1772816"/>
            <a:ext cx="8472700" cy="1754326"/>
          </a:xfrm>
          <a:prstGeom prst="rect">
            <a:avLst/>
          </a:prstGeom>
          <a:noFill/>
        </p:spPr>
        <p:txBody>
          <a:bodyPr wrap="square" rtlCol="0">
            <a:spAutoFit/>
          </a:bodyPr>
          <a:lstStyle/>
          <a:p>
            <a:pPr algn="just"/>
            <a:r>
              <a:rPr lang="en-US" sz="3600" b="1" u="sng" dirty="0" err="1" smtClean="0">
                <a:latin typeface="Times New Roman" panose="02020603050405020304" pitchFamily="18" charset="0"/>
                <a:cs typeface="Times New Roman" panose="02020603050405020304" pitchFamily="18" charset="0"/>
              </a:rPr>
              <a:t>Đề</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Viết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một</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văn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bản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ngắn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cảm</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nhận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về</a:t>
            </a:r>
            <a:r>
              <a:rPr lang="en-US" sz="3600" b="1" dirty="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bài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thơ</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Bánh</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trôi</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nước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của</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tác</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giả</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Hồ</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Xuân</a:t>
            </a:r>
            <a:r>
              <a:rPr lang="en-US" sz="3600" b="1"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Hương</a:t>
            </a:r>
            <a:r>
              <a:rPr lang="en-US" sz="3600" b="1" dirty="0" smtClean="0">
                <a:latin typeface="Times New Roman" panose="02020603050405020304" pitchFamily="18" charset="0"/>
                <a:cs typeface="Times New Roman" panose="02020603050405020304" pitchFamily="18" charset="0"/>
              </a:rPr>
              <a:t>.</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61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latin typeface="Times New Roman" panose="02020603050405020304" pitchFamily="18" charset="0"/>
                <a:cs typeface="Times New Roman" panose="02020603050405020304" pitchFamily="18" charset="0"/>
              </a:rPr>
              <a:t>DÀN</a:t>
            </a:r>
            <a:r>
              <a:rPr lang="en-US" dirty="0" smtClean="0">
                <a:solidFill>
                  <a:srgbClr val="FF0000"/>
                </a:solidFill>
                <a:latin typeface="Times New Roman" panose="02020603050405020304" pitchFamily="18" charset="0"/>
                <a:cs typeface="Times New Roman" panose="02020603050405020304" pitchFamily="18" charset="0"/>
              </a:rPr>
              <a:t> Ý CHI </a:t>
            </a:r>
            <a:r>
              <a:rPr lang="en-US" dirty="0" err="1" smtClean="0">
                <a:solidFill>
                  <a:srgbClr val="FF0000"/>
                </a:solidFill>
                <a:latin typeface="Times New Roman" panose="02020603050405020304" pitchFamily="18" charset="0"/>
                <a:cs typeface="Times New Roman" panose="02020603050405020304" pitchFamily="18" charset="0"/>
              </a:rPr>
              <a:t>TIẾT</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smtClean="0">
                <a:latin typeface="Times New Roman" panose="02020603050405020304" pitchFamily="18" charset="0"/>
                <a:cs typeface="Times New Roman" panose="02020603050405020304" pitchFamily="18" charset="0"/>
              </a:rPr>
              <a:t>I. </a:t>
            </a:r>
            <a:r>
              <a:rPr lang="en-US" b="1" dirty="0" err="1" smtClean="0">
                <a:latin typeface="Times New Roman" panose="02020603050405020304" pitchFamily="18" charset="0"/>
                <a:cs typeface="Times New Roman" panose="02020603050405020304" pitchFamily="18" charset="0"/>
              </a:rPr>
              <a:t>MỞ</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BÀI</a:t>
            </a:r>
            <a:r>
              <a:rPr lang="en-US" dirty="0" smtClean="0"/>
              <a:t>:</a:t>
            </a:r>
          </a:p>
          <a:p>
            <a:r>
              <a:rPr lang="vi-VN" dirty="0" smtClean="0">
                <a:latin typeface="Times New Roman" panose="02020603050405020304" pitchFamily="18" charset="0"/>
                <a:cs typeface="Times New Roman" panose="02020603050405020304" pitchFamily="18" charset="0"/>
              </a:rPr>
              <a:t>Giới </a:t>
            </a:r>
            <a:r>
              <a:rPr lang="vi-VN" dirty="0">
                <a:latin typeface="Times New Roman" panose="02020603050405020304" pitchFamily="18" charset="0"/>
                <a:cs typeface="Times New Roman" panose="02020603050405020304" pitchFamily="18" charset="0"/>
              </a:rPr>
              <a:t>thiệu về tác giả Hồ Xuân Hương</a:t>
            </a:r>
            <a:endParaRPr lang="en-US" dirty="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Giới </a:t>
            </a:r>
            <a:r>
              <a:rPr lang="vi-VN" dirty="0">
                <a:latin typeface="Times New Roman" panose="02020603050405020304" pitchFamily="18" charset="0"/>
                <a:cs typeface="Times New Roman" panose="02020603050405020304" pitchFamily="18" charset="0"/>
              </a:rPr>
              <a:t>thiệu về bài thơ Bánh trôi nước (khái quát giá trị nội dung và nghệ thuật</a:t>
            </a:r>
            <a:r>
              <a:rPr lang="vi-VN"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t>
            </a:r>
            <a:endParaRPr lang="en-US" dirty="0" smtClean="0"/>
          </a:p>
          <a:p>
            <a:r>
              <a:rPr lang="en-US" dirty="0" err="1" smtClean="0">
                <a:latin typeface="Times New Roman" panose="02020603050405020304" pitchFamily="18" charset="0"/>
                <a:cs typeface="Times New Roman" panose="02020603050405020304" pitchFamily="18" charset="0"/>
              </a:rPr>
              <a:t>Trích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dẫn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thơ</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72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II. </a:t>
            </a:r>
            <a:r>
              <a:rPr lang="en-US" sz="3200" b="1" dirty="0" err="1" smtClean="0">
                <a:latin typeface="Times New Roman" panose="02020603050405020304" pitchFamily="18" charset="0"/>
                <a:cs typeface="Times New Roman" panose="02020603050405020304" pitchFamily="18" charset="0"/>
              </a:rPr>
              <a:t>THÂN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BÀI</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0000" lnSpcReduction="20000"/>
          </a:bodyPr>
          <a:lstStyle/>
          <a:p>
            <a:r>
              <a:rPr lang="vi-VN" b="1" dirty="0">
                <a:latin typeface="Times New Roman" panose="02020603050405020304" pitchFamily="18" charset="0"/>
                <a:cs typeface="Times New Roman" panose="02020603050405020304" pitchFamily="18" charset="0"/>
              </a:rPr>
              <a:t>1. </a:t>
            </a:r>
            <a:r>
              <a:rPr lang="en-US" b="1" dirty="0" err="1" smtClean="0">
                <a:latin typeface="Times New Roman" panose="02020603050405020304" pitchFamily="18" charset="0"/>
                <a:cs typeface="Times New Roman" panose="02020603050405020304" pitchFamily="18" charset="0"/>
              </a:rPr>
              <a:t>Tầng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nghĩa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thứ</a:t>
            </a:r>
            <a:r>
              <a:rPr lang="en-US" b="1" dirty="0" smtClean="0">
                <a:latin typeface="Times New Roman" panose="02020603050405020304" pitchFamily="18" charset="0"/>
                <a:cs typeface="Times New Roman" panose="02020603050405020304" pitchFamily="18" charset="0"/>
              </a:rPr>
              <a:t> 1</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thực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chiếc</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bánh </a:t>
            </a:r>
            <a:r>
              <a:rPr lang="vi-VN" dirty="0">
                <a:latin typeface="Times New Roman" panose="02020603050405020304" pitchFamily="18" charset="0"/>
                <a:cs typeface="Times New Roman" panose="02020603050405020304" pitchFamily="18" charset="0"/>
              </a:rPr>
              <a:t>trôi </a:t>
            </a:r>
            <a:r>
              <a:rPr lang="vi-VN" dirty="0" smtClean="0">
                <a:latin typeface="Times New Roman" panose="02020603050405020304" pitchFamily="18" charset="0"/>
                <a:cs typeface="Times New Roman" panose="02020603050405020304" pitchFamily="18" charset="0"/>
              </a:rPr>
              <a:t>nước</a:t>
            </a:r>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Tác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đã</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để</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chiếc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bánh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trôi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tự</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giới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thiệu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về</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mình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-&gt; </a:t>
            </a:r>
            <a:r>
              <a:rPr lang="en-US" dirty="0" err="1" smtClean="0">
                <a:latin typeface="Times New Roman" panose="02020603050405020304" pitchFamily="18" charset="0"/>
                <a:cs typeface="Times New Roman" panose="02020603050405020304" pitchFamily="18" charset="0"/>
              </a:rPr>
              <a:t>Nghệ</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thuật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hóa</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Hình dáng bên ngoài: trắng, tròn</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Cách thức làm bánh:</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Bảy nổi ba chìm</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Tùy thuộc vào sự khéo léo của người làm bánh: rắn nát mặc dầu tay kẻ nặn</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Nhân bánh có màu đỏ: tấm lòng son</a:t>
            </a:r>
            <a:endParaRPr lang="en-US" dirty="0">
              <a:latin typeface="Times New Roman" panose="02020603050405020304" pitchFamily="18" charset="0"/>
              <a:cs typeface="Times New Roman" panose="02020603050405020304" pitchFamily="18" charset="0"/>
            </a:endParaRPr>
          </a:p>
          <a:p>
            <a:r>
              <a:rPr lang="vi-VN" i="1" dirty="0">
                <a:solidFill>
                  <a:srgbClr val="FF0000"/>
                </a:solidFill>
                <a:latin typeface="Times New Roman" panose="02020603050405020304" pitchFamily="18" charset="0"/>
                <a:cs typeface="Times New Roman" panose="02020603050405020304" pitchFamily="18" charset="0"/>
              </a:rPr>
              <a:t>⇒ Tác giả miêu tả chiếc bánh trôi nước một cách căn kẽ, chi tiết, cụ thể, từ hình dáng bên ngoài, nhân bánh đến cách thức làm bánh. Nghĩa tả thực của bài thơ là hình ảnh chiếc bánh trôi nước trắng, tròn và luộc chưa chín thì chìm, chín rồi thì </a:t>
            </a:r>
            <a:r>
              <a:rPr lang="vi-VN" i="1" dirty="0" smtClean="0">
                <a:solidFill>
                  <a:srgbClr val="FF0000"/>
                </a:solidFill>
                <a:latin typeface="Times New Roman" panose="02020603050405020304" pitchFamily="18" charset="0"/>
                <a:cs typeface="Times New Roman" panose="02020603050405020304" pitchFamily="18" charset="0"/>
              </a:rPr>
              <a:t>nổi</a:t>
            </a:r>
            <a:r>
              <a:rPr lang="en-US" i="1" dirty="0" smtClean="0">
                <a:solidFill>
                  <a:srgbClr val="FF0000"/>
                </a:solidFill>
                <a:latin typeface="Times New Roman" panose="02020603050405020304" pitchFamily="18" charset="0"/>
                <a:cs typeface="Times New Roman" panose="02020603050405020304" pitchFamily="18" charset="0"/>
              </a:rPr>
              <a:t>=&gt; </a:t>
            </a:r>
            <a:r>
              <a:rPr lang="en-US" i="1" dirty="0" err="1" smtClean="0">
                <a:solidFill>
                  <a:srgbClr val="FF0000"/>
                </a:solidFill>
                <a:latin typeface="Times New Roman" panose="02020603050405020304" pitchFamily="18" charset="0"/>
                <a:cs typeface="Times New Roman" panose="02020603050405020304" pitchFamily="18" charset="0"/>
              </a:rPr>
              <a:t>Tự</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hào</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về</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món</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ăn</a:t>
            </a:r>
            <a:r>
              <a:rPr lang="en-US" i="1" dirty="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dân</a:t>
            </a:r>
            <a:r>
              <a:rPr lang="en-US" i="1" dirty="0" smtClean="0">
                <a:solidFill>
                  <a:srgbClr val="FF0000"/>
                </a:solidFill>
                <a:latin typeface="Times New Roman" panose="02020603050405020304" pitchFamily="18" charset="0"/>
                <a:cs typeface="Times New Roman" panose="02020603050405020304" pitchFamily="18" charset="0"/>
              </a:rPr>
              <a:t> </a:t>
            </a:r>
            <a:r>
              <a:rPr lang="en-US" i="1" dirty="0" err="1" smtClean="0">
                <a:solidFill>
                  <a:srgbClr val="FF0000"/>
                </a:solidFill>
                <a:latin typeface="Times New Roman" panose="02020603050405020304" pitchFamily="18" charset="0"/>
                <a:cs typeface="Times New Roman" panose="02020603050405020304" pitchFamily="18" charset="0"/>
              </a:rPr>
              <a:t>tộc</a:t>
            </a:r>
            <a:r>
              <a:rPr lang="en-US" i="1" dirty="0" smtClean="0">
                <a:solidFill>
                  <a:srgbClr val="FF0000"/>
                </a:solidFill>
                <a:latin typeface="Times New Roman" panose="02020603050405020304" pitchFamily="18" charset="0"/>
                <a:cs typeface="Times New Roman" panose="02020603050405020304" pitchFamily="18" charset="0"/>
              </a:rPr>
              <a:t>.</a:t>
            </a:r>
            <a:endParaRPr lang="en-US" i="1"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36234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fontScale="62500" lnSpcReduction="20000"/>
          </a:bodyPr>
          <a:lstStyle/>
          <a:p>
            <a:r>
              <a:rPr lang="vi-VN" b="1" dirty="0">
                <a:latin typeface="+mj-lt"/>
              </a:rPr>
              <a:t>2</a:t>
            </a:r>
            <a:r>
              <a:rPr lang="vi-VN" b="1" dirty="0" smtClean="0">
                <a:latin typeface="+mj-lt"/>
              </a:rPr>
              <a:t>.</a:t>
            </a:r>
            <a:r>
              <a:rPr lang="en-US" b="1" dirty="0" smtClean="0">
                <a:latin typeface="+mj-lt"/>
              </a:rPr>
              <a:t> </a:t>
            </a:r>
            <a:r>
              <a:rPr lang="en-US" b="1" dirty="0" err="1" smtClean="0">
                <a:latin typeface="Times New Roman" panose="02020603050405020304" pitchFamily="18" charset="0"/>
                <a:cs typeface="Times New Roman" panose="02020603050405020304" pitchFamily="18" charset="0"/>
              </a:rPr>
              <a:t>Tầng</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nghĩa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thứ</a:t>
            </a:r>
            <a:r>
              <a:rPr lang="en-US" b="1" dirty="0" smtClean="0">
                <a:latin typeface="Times New Roman" panose="02020603050405020304" pitchFamily="18" charset="0"/>
                <a:cs typeface="Times New Roman" panose="02020603050405020304" pitchFamily="18" charset="0"/>
              </a:rPr>
              <a:t> 2 </a:t>
            </a:r>
            <a:r>
              <a:rPr lang="en-US" b="1" dirty="0" smtClean="0">
                <a:latin typeface="+mj-lt"/>
              </a:rPr>
              <a:t>-</a:t>
            </a:r>
            <a:r>
              <a:rPr lang="vi-VN" b="1" dirty="0" smtClean="0">
                <a:latin typeface="+mj-lt"/>
              </a:rPr>
              <a:t> </a:t>
            </a:r>
            <a:r>
              <a:rPr lang="vi-VN" b="1" dirty="0">
                <a:latin typeface="+mj-lt"/>
              </a:rPr>
              <a:t>Hình ảnh người phụ </a:t>
            </a:r>
            <a:r>
              <a:rPr lang="vi-VN" b="1" dirty="0" smtClean="0">
                <a:latin typeface="+mj-lt"/>
              </a:rPr>
              <a:t>nữ</a:t>
            </a:r>
            <a:endParaRPr lang="en-US" b="1" dirty="0" smtClean="0">
              <a:latin typeface="+mj-lt"/>
            </a:endParaRPr>
          </a:p>
          <a:p>
            <a:r>
              <a:rPr lang="en-US" dirty="0" err="1" smtClean="0">
                <a:latin typeface="Times New Roman" panose="02020603050405020304" pitchFamily="18" charset="0"/>
                <a:cs typeface="Times New Roman" panose="02020603050405020304" pitchFamily="18" charset="0"/>
              </a:rPr>
              <a:t>Cụm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từ</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Thân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motip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thuộc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VN</a:t>
            </a:r>
            <a:endParaRPr lang="en-US" dirty="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từ</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Trắng</a:t>
            </a:r>
            <a:r>
              <a:rPr lang="vi-VN"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tròn</a:t>
            </a:r>
            <a:r>
              <a:rPr lang="en-US" dirty="0" smtClean="0">
                <a:latin typeface="Times New Roman" panose="02020603050405020304" pitchFamily="18" charset="0"/>
                <a:cs typeface="Times New Roman" panose="02020603050405020304" pitchFamily="18" charset="0"/>
              </a:rPr>
              <a:t>”</a:t>
            </a:r>
            <a:r>
              <a:rPr lang="vi-VN" dirty="0" smtClean="0">
                <a:latin typeface="+mj-lt"/>
              </a:rPr>
              <a:t>: </a:t>
            </a:r>
            <a:r>
              <a:rPr lang="vi-VN" dirty="0">
                <a:latin typeface="+mj-lt"/>
              </a:rPr>
              <a:t>vẻ đẹp ngoại hình duyên dáng, nữ tính của người phụ </a:t>
            </a:r>
            <a:r>
              <a:rPr lang="vi-VN" dirty="0" smtClean="0">
                <a:latin typeface="+mj-lt"/>
              </a:rPr>
              <a:t>nữ</a:t>
            </a:r>
            <a:r>
              <a:rPr lang="en-US" dirty="0" smtClean="0">
                <a:latin typeface="+mj-lt"/>
              </a:rPr>
              <a:t> </a:t>
            </a:r>
            <a:r>
              <a:rPr lang="en-US" dirty="0" smtClean="0">
                <a:latin typeface="Times New Roman" panose="02020603050405020304" pitchFamily="18" charset="0"/>
                <a:cs typeface="Times New Roman" panose="02020603050405020304" pitchFamily="18" charset="0"/>
              </a:rPr>
              <a:t>-&gt; </a:t>
            </a:r>
            <a:r>
              <a:rPr lang="en-US" dirty="0" err="1" smtClean="0">
                <a:latin typeface="Times New Roman" panose="02020603050405020304" pitchFamily="18" charset="0"/>
                <a:cs typeface="Times New Roman" panose="02020603050405020304" pitchFamily="18" charset="0"/>
              </a:rPr>
              <a:t>Vẻ</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đẹp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tâm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hồn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nghĩa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trọn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vẹn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vi-VN" dirty="0" smtClean="0">
                <a:latin typeface="+mj-lt"/>
              </a:rPr>
              <a:t>Số </a:t>
            </a:r>
            <a:r>
              <a:rPr lang="vi-VN" dirty="0">
                <a:latin typeface="+mj-lt"/>
              </a:rPr>
              <a:t>phận lênh đênh, chìm nổi, bấp bênh, phụ thuộc của người phụ nữ:</a:t>
            </a:r>
            <a:endParaRPr lang="en-US" dirty="0">
              <a:latin typeface="+mj-lt"/>
            </a:endParaRPr>
          </a:p>
          <a:p>
            <a:r>
              <a:rPr lang="vi-VN"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Đảo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hành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Ba </a:t>
            </a:r>
            <a:r>
              <a:rPr lang="en-US" dirty="0" err="1" smtClean="0">
                <a:latin typeface="Times New Roman" panose="02020603050405020304" pitchFamily="18" charset="0"/>
                <a:cs typeface="Times New Roman" panose="02020603050405020304" pitchFamily="18" charset="0"/>
              </a:rPr>
              <a:t>chìm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bảy</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lênh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đênh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thành</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Bảy </a:t>
            </a:r>
            <a:r>
              <a:rPr lang="vi-VN" dirty="0">
                <a:latin typeface="Times New Roman" panose="02020603050405020304" pitchFamily="18" charset="0"/>
                <a:cs typeface="Times New Roman" panose="02020603050405020304" pitchFamily="18" charset="0"/>
              </a:rPr>
              <a:t>nổi ba </a:t>
            </a:r>
            <a:r>
              <a:rPr lang="vi-VN" dirty="0" smtClean="0">
                <a:latin typeface="Times New Roman" panose="02020603050405020304" pitchFamily="18" charset="0"/>
                <a:cs typeface="Times New Roman" panose="02020603050405020304" pitchFamily="18" charset="0"/>
              </a:rPr>
              <a:t>chìm</a:t>
            </a:r>
            <a:r>
              <a:rPr lang="en-US" dirty="0" smtClean="0">
                <a:latin typeface="Times New Roman" panose="02020603050405020304" pitchFamily="18" charset="0"/>
                <a:cs typeface="Times New Roman" panose="02020603050405020304" pitchFamily="18" charset="0"/>
              </a:rPr>
              <a:t>”-&gt;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phận</a:t>
            </a:r>
            <a:r>
              <a:rPr lang="en-US" dirty="0" smtClean="0">
                <a:latin typeface="Times New Roman" panose="02020603050405020304" pitchFamily="18" charset="0"/>
                <a:cs typeface="Times New Roman" panose="02020603050405020304" pitchFamily="18" charset="0"/>
              </a:rPr>
              <a:t> long </a:t>
            </a:r>
            <a:r>
              <a:rPr lang="en-US" dirty="0" err="1" smtClean="0">
                <a:latin typeface="Times New Roman" panose="02020603050405020304" pitchFamily="18" charset="0"/>
                <a:cs typeface="Times New Roman" panose="02020603050405020304" pitchFamily="18" charset="0"/>
              </a:rPr>
              <a:t>đong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chìm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nổi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vô</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định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mở</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rộng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bằng</a:t>
            </a:r>
            <a:r>
              <a:rPr lang="en-US" dirty="0" smtClean="0">
                <a:latin typeface="Times New Roman" panose="02020603050405020304" pitchFamily="18" charset="0"/>
                <a:cs typeface="Times New Roman" panose="02020603050405020304" pitchFamily="18" charset="0"/>
              </a:rPr>
              <a:t> 1 </a:t>
            </a:r>
            <a:r>
              <a:rPr lang="en-US" dirty="0" err="1" smtClean="0">
                <a:latin typeface="Times New Roman" panose="02020603050405020304" pitchFamily="18" charset="0"/>
                <a:cs typeface="Times New Roman" panose="02020603050405020304" pitchFamily="18" charset="0"/>
              </a:rPr>
              <a:t>câu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cùng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chủ</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đề</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vi-VN" dirty="0">
                <a:latin typeface="+mj-lt"/>
              </a:rPr>
              <a:t>+ </a:t>
            </a:r>
            <a:r>
              <a:rPr lang="en-US" dirty="0" err="1" smtClean="0">
                <a:latin typeface="Times New Roman" panose="02020603050405020304" pitchFamily="18" charset="0"/>
                <a:cs typeface="Times New Roman" panose="02020603050405020304" pitchFamily="18" charset="0"/>
              </a:rPr>
              <a:t>Tính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từ</a:t>
            </a:r>
            <a:r>
              <a:rPr lang="en-US" dirty="0" smtClean="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Rắn</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nát</a:t>
            </a:r>
            <a:r>
              <a:rPr lang="en-US" dirty="0" smtClean="0">
                <a:latin typeface="Times New Roman" panose="02020603050405020304" pitchFamily="18" charset="0"/>
                <a:cs typeface="Times New Roman" panose="02020603050405020304" pitchFamily="18" charset="0"/>
              </a:rPr>
              <a:t>”</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mặc dầu tay kẻ </a:t>
            </a:r>
            <a:r>
              <a:rPr lang="vi-VN" dirty="0" smtClean="0">
                <a:latin typeface="Times New Roman" panose="02020603050405020304" pitchFamily="18" charset="0"/>
                <a:cs typeface="Times New Roman" panose="02020603050405020304" pitchFamily="18" charset="0"/>
              </a:rPr>
              <a:t>nặn</a:t>
            </a:r>
            <a:r>
              <a:rPr lang="en-US" dirty="0" smtClean="0">
                <a:latin typeface="Times New Roman" panose="02020603050405020304" pitchFamily="18" charset="0"/>
                <a:cs typeface="Times New Roman" panose="02020603050405020304" pitchFamily="18" charset="0"/>
              </a:rPr>
              <a:t>-&gt; </a:t>
            </a: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phận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phụ</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thuộc</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của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smtClean="0">
                <a:latin typeface="+mj-lt"/>
              </a:rPr>
              <a:t>+ </a:t>
            </a:r>
            <a:r>
              <a:rPr lang="vi-VN" dirty="0" smtClean="0">
                <a:latin typeface="+mj-lt"/>
              </a:rPr>
              <a:t>Vẻ </a:t>
            </a:r>
            <a:r>
              <a:rPr lang="vi-VN" dirty="0">
                <a:latin typeface="+mj-lt"/>
              </a:rPr>
              <a:t>đẹp tâm hồn với tấm lòng thủy chung, son sắt: tấm lòng </a:t>
            </a:r>
            <a:r>
              <a:rPr lang="vi-VN" dirty="0" smtClean="0">
                <a:latin typeface="+mj-lt"/>
              </a:rPr>
              <a:t>son</a:t>
            </a:r>
            <a:endParaRPr lang="en-US" dirty="0" smtClean="0">
              <a:latin typeface="+mj-lt"/>
            </a:endParaRPr>
          </a:p>
          <a:p>
            <a:r>
              <a:rPr lang="vi-VN" dirty="0">
                <a:latin typeface="Times New Roman" panose="02020603050405020304" pitchFamily="18" charset="0"/>
                <a:cs typeface="Times New Roman" panose="02020603050405020304" pitchFamily="18" charset="0"/>
              </a:rPr>
              <a:t>Mở rộng: liên hệ với những câu ca dao viết về người phụ nữ bắt đầu bằng cụm từ “thân em”</a:t>
            </a:r>
            <a:r>
              <a:rPr lang="en-US" dirty="0" smtClean="0">
                <a:latin typeface="Times New Roman" panose="02020603050405020304" pitchFamily="18" charset="0"/>
                <a:cs typeface="Times New Roman" panose="02020603050405020304" pitchFamily="18" charset="0"/>
              </a:rPr>
              <a:t>.</a:t>
            </a:r>
            <a:endParaRPr lang="en-US" dirty="0">
              <a:latin typeface="+mj-lt"/>
            </a:endParaRPr>
          </a:p>
          <a:p>
            <a:r>
              <a:rPr lang="vi-VN" i="1" dirty="0">
                <a:solidFill>
                  <a:srgbClr val="FF0000"/>
                </a:solidFill>
                <a:latin typeface="+mj-lt"/>
              </a:rPr>
              <a:t>⇒ Với cách nói ẩn dụ, tác giả ca ngợi vẻ đẹp ngoại hình và tâm hồn của người phụ nữ, đồng thời, cảm thương sâu sắc cho số phận lênh đênh, chìm nổi, phụ thuộc của họ.</a:t>
            </a:r>
            <a:endParaRPr lang="en-US" i="1" dirty="0">
              <a:solidFill>
                <a:srgbClr val="FF0000"/>
              </a:solidFill>
              <a:latin typeface="+mj-lt"/>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2098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III. </a:t>
            </a:r>
            <a:r>
              <a:rPr lang="en-US" dirty="0" err="1" smtClean="0">
                <a:latin typeface="Times New Roman" panose="02020603050405020304" pitchFamily="18" charset="0"/>
                <a:cs typeface="Times New Roman" panose="02020603050405020304" pitchFamily="18" charset="0"/>
              </a:rPr>
              <a:t>KẾT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BÀI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vi-VN" dirty="0">
                <a:latin typeface="Times New Roman" panose="02020603050405020304" pitchFamily="18" charset="0"/>
                <a:cs typeface="Times New Roman" panose="02020603050405020304" pitchFamily="18" charset="0"/>
              </a:rPr>
              <a:t>Khái quát giá trị nội dung và nghệ thuật của bài thơ</a:t>
            </a:r>
            <a:r>
              <a:rPr lang="vi-VN"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Nghệ thuật: thể thơ thất ngôn tứ tuyệt, ngôn ngữ bình dị, xây dựng nhiều tầng ý nghĩa</a:t>
            </a:r>
            <a:r>
              <a:rPr lang="vi-VN"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 Nội dung: mượn hình ảnh chiếc bánh trôi nước, qua đó thể hiện sự trân trọng, ngợi ca vẻ đẹp của người phụ nữ và sự cảm thương sâu sắc trước số phận chìm nổi của họ</a:t>
            </a:r>
            <a:endParaRPr lang="en-US" dirty="0">
              <a:latin typeface="Times New Roman" panose="02020603050405020304" pitchFamily="18" charset="0"/>
              <a:cs typeface="Times New Roman" panose="02020603050405020304" pitchFamily="18" charset="0"/>
            </a:endParaRPr>
          </a:p>
          <a:p>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Mở rộng: liên hệ với </a:t>
            </a:r>
            <a:r>
              <a:rPr lang="en-US" dirty="0" err="1" smtClean="0">
                <a:latin typeface="Times New Roman" panose="02020603050405020304" pitchFamily="18" charset="0"/>
                <a:cs typeface="Times New Roman" panose="02020603050405020304" pitchFamily="18" charset="0"/>
              </a:rPr>
              <a:t>hình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ảnh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người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phụ</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nữ</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ngày</a:t>
            </a:r>
            <a:r>
              <a:rPr lang="en-US" dirty="0" smtClean="0">
                <a:latin typeface="Times New Roman" panose="02020603050405020304" pitchFamily="18" charset="0"/>
                <a:cs typeface="Times New Roman" panose="02020603050405020304" pitchFamily="18" charset="0"/>
              </a:rPr>
              <a:t> nay.</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756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pic>
        <p:nvPicPr>
          <p:cNvPr id="4" name="Picture 6" descr="D:\anh soan thao\hinh-nen-powerpoint-de-thuong-12-313x2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3923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WordArt 7"/>
          <p:cNvSpPr>
            <a:spLocks noChangeArrowheads="1" noChangeShapeType="1" noTextEdit="1"/>
          </p:cNvSpPr>
          <p:nvPr/>
        </p:nvSpPr>
        <p:spPr bwMode="auto">
          <a:xfrm>
            <a:off x="-457200" y="381000"/>
            <a:ext cx="8005763" cy="5715000"/>
          </a:xfrm>
          <a:prstGeom prst="rect">
            <a:avLst/>
          </a:prstGeom>
        </p:spPr>
        <p:txBody>
          <a:bodyPr wrap="none" fromWordArt="1">
            <a:prstTxWarp prst="textArchUpPour">
              <a:avLst>
                <a:gd name="adj1" fmla="val 10800004"/>
                <a:gd name="adj2" fmla="val 50000"/>
              </a:avLst>
            </a:prstTxWarp>
          </a:bodyPr>
          <a:lstStyle/>
          <a:p>
            <a:pPr algn="ctr"/>
            <a:r>
              <a:rPr lang="pt-BR" sz="3600" b="1" kern="10" spc="-360" dirty="0">
                <a:ln w="12700">
                  <a:solidFill>
                    <a:srgbClr val="CC0000"/>
                  </a:solidFill>
                  <a:round/>
                  <a:headEnd/>
                  <a:tailEnd/>
                </a:ln>
                <a:solidFill>
                  <a:srgbClr val="FFCCFF"/>
                </a:solidFill>
                <a:effectLst>
                  <a:outerShdw dist="125724" dir="18900000" algn="ctr" rotWithShape="0">
                    <a:srgbClr val="000099"/>
                  </a:outerShdw>
                </a:effectLst>
                <a:latin typeface="Times New Roman"/>
                <a:cs typeface="Times New Roman"/>
              </a:rPr>
              <a:t> Chúc các em học tốt </a:t>
            </a:r>
            <a:endParaRPr lang="en-US" sz="3600" b="1" kern="10" spc="-360" dirty="0">
              <a:ln w="12700">
                <a:solidFill>
                  <a:srgbClr val="CC0000"/>
                </a:solidFill>
                <a:round/>
                <a:headEnd/>
                <a:tailEnd/>
              </a:ln>
              <a:solidFill>
                <a:srgbClr val="FFCCFF"/>
              </a:solidFill>
              <a:effectLst>
                <a:outerShdw dist="125724" dir="18900000" algn="ctr" rotWithShape="0">
                  <a:srgbClr val="000099"/>
                </a:outerShdw>
              </a:effectLst>
              <a:latin typeface="Times New Roman"/>
              <a:cs typeface="Times New Roman"/>
            </a:endParaRPr>
          </a:p>
        </p:txBody>
      </p:sp>
      <p:sp>
        <p:nvSpPr>
          <p:cNvPr id="6" name="Text Box 6"/>
          <p:cNvSpPr txBox="1">
            <a:spLocks noChangeArrowheads="1"/>
          </p:cNvSpPr>
          <p:nvPr/>
        </p:nvSpPr>
        <p:spPr bwMode="auto">
          <a:xfrm>
            <a:off x="762000" y="2741613"/>
            <a:ext cx="58070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5400" b="1" dirty="0" err="1">
                <a:solidFill>
                  <a:srgbClr val="FF0000"/>
                </a:solidFill>
              </a:rPr>
              <a:t>Chào</a:t>
            </a:r>
            <a:r>
              <a:rPr lang="en-US" sz="5400" b="1" dirty="0">
                <a:solidFill>
                  <a:srgbClr val="FF0000"/>
                </a:solidFill>
              </a:rPr>
              <a:t> </a:t>
            </a:r>
            <a:r>
              <a:rPr lang="en-US" sz="5400" b="1" dirty="0" err="1">
                <a:solidFill>
                  <a:srgbClr val="FF0000"/>
                </a:solidFill>
              </a:rPr>
              <a:t>tạm</a:t>
            </a:r>
            <a:r>
              <a:rPr lang="en-US" sz="5400" b="1" dirty="0">
                <a:solidFill>
                  <a:srgbClr val="FF0000"/>
                </a:solidFill>
              </a:rPr>
              <a:t> </a:t>
            </a:r>
            <a:r>
              <a:rPr lang="en-US" sz="5400" b="1" dirty="0" err="1">
                <a:solidFill>
                  <a:srgbClr val="FF0000"/>
                </a:solidFill>
              </a:rPr>
              <a:t>biệt</a:t>
            </a:r>
            <a:r>
              <a:rPr lang="en-US" sz="5400" b="1" dirty="0">
                <a:solidFill>
                  <a:srgbClr val="FF0000"/>
                </a:solidFill>
              </a:rPr>
              <a:t> !</a:t>
            </a:r>
          </a:p>
        </p:txBody>
      </p:sp>
    </p:spTree>
    <p:extLst>
      <p:ext uri="{BB962C8B-B14F-4D97-AF65-F5344CB8AC3E}">
        <p14:creationId xmlns:p14="http://schemas.microsoft.com/office/powerpoint/2010/main" val="223541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5000"/>
                                        <p:tgtEl>
                                          <p:spTgt spid="5"/>
                                        </p:tgtEl>
                                      </p:cBhvr>
                                    </p:animEffect>
                                  </p:childTnLst>
                                </p:cTn>
                              </p:par>
                              <p:par>
                                <p:cTn id="8" presetID="45" presetClass="entr" presetSubtype="0" repeatCount="indefinite" fill="hold" grpId="0" nodeType="withEffect">
                                  <p:stCondLst>
                                    <p:cond delay="0"/>
                                  </p:stCondLst>
                                  <p:endCondLst>
                                    <p:cond evt="onNext" delay="0">
                                      <p:tgtEl>
                                        <p:sldTgt/>
                                      </p:tgtEl>
                                    </p:cond>
                                  </p:endCondLst>
                                  <p:iterate type="lt">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3000"/>
                                        <p:tgtEl>
                                          <p:spTgt spid="6"/>
                                        </p:tgtEl>
                                      </p:cBhvr>
                                    </p:animEffect>
                                    <p:anim calcmode="lin" valueType="num">
                                      <p:cBhvr>
                                        <p:cTn id="11" dur="3000" fill="hold"/>
                                        <p:tgtEl>
                                          <p:spTgt spid="6"/>
                                        </p:tgtEl>
                                        <p:attrNameLst>
                                          <p:attrName>ppt_w</p:attrName>
                                        </p:attrNameLst>
                                      </p:cBhvr>
                                      <p:tavLst>
                                        <p:tav tm="0" fmla="#ppt_w*sin(2.5*pi*$)">
                                          <p:val>
                                            <p:fltVal val="0"/>
                                          </p:val>
                                        </p:tav>
                                        <p:tav tm="100000">
                                          <p:val>
                                            <p:fltVal val="1"/>
                                          </p:val>
                                        </p:tav>
                                      </p:tavLst>
                                    </p:anim>
                                    <p:anim calcmode="lin" valueType="num">
                                      <p:cBhvr>
                                        <p:cTn id="12" dur="3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573</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DÀN Ý CHI TIẾT</vt:lpstr>
      <vt:lpstr>II. THÂN BÀI</vt:lpstr>
      <vt:lpstr>PowerPoint Presentation</vt:lpstr>
      <vt:lpstr>III. KẾT BÀI</vt:lpstr>
      <vt:lpstr>PowerPoint Presentation</vt:lpstr>
    </vt:vector>
  </TitlesOfParts>
  <Company>Nguyen Truong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Truong</dc:creator>
  <cp:lastModifiedBy>User</cp:lastModifiedBy>
  <cp:revision>20</cp:revision>
  <dcterms:created xsi:type="dcterms:W3CDTF">2016-10-07T06:31:29Z</dcterms:created>
  <dcterms:modified xsi:type="dcterms:W3CDTF">2021-10-20T11:50:52Z</dcterms:modified>
</cp:coreProperties>
</file>